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/>
    <p:restoredTop sz="94646"/>
  </p:normalViewPr>
  <p:slideViewPr>
    <p:cSldViewPr snapToGrid="0" snapToObjects="1">
      <p:cViewPr varScale="1">
        <p:scale>
          <a:sx n="85" d="100"/>
          <a:sy n="85" d="100"/>
        </p:scale>
        <p:origin x="192" y="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C663-4379-C340-8A26-A0219F94E36C}" type="datetimeFigureOut">
              <a:rPr lang="en-US" smtClean="0"/>
              <a:t>9/24/18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6C3F-7EB1-7443-A1F9-2E5FAA651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944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C663-4379-C340-8A26-A0219F94E36C}" type="datetimeFigureOut">
              <a:rPr lang="en-US" smtClean="0"/>
              <a:t>9/24/18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6C3F-7EB1-7443-A1F9-2E5FAA651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313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C663-4379-C340-8A26-A0219F94E36C}" type="datetimeFigureOut">
              <a:rPr lang="en-US" smtClean="0"/>
              <a:t>9/24/18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6C3F-7EB1-7443-A1F9-2E5FAA651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66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C663-4379-C340-8A26-A0219F94E36C}" type="datetimeFigureOut">
              <a:rPr lang="en-US" smtClean="0"/>
              <a:t>9/24/18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6C3F-7EB1-7443-A1F9-2E5FAA651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54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C663-4379-C340-8A26-A0219F94E36C}" type="datetimeFigureOut">
              <a:rPr lang="en-US" smtClean="0"/>
              <a:t>9/24/18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6C3F-7EB1-7443-A1F9-2E5FAA651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2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C663-4379-C340-8A26-A0219F94E36C}" type="datetimeFigureOut">
              <a:rPr lang="en-US" smtClean="0"/>
              <a:t>9/24/18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6C3F-7EB1-7443-A1F9-2E5FAA651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46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C663-4379-C340-8A26-A0219F94E36C}" type="datetimeFigureOut">
              <a:rPr lang="en-US" smtClean="0"/>
              <a:t>9/24/18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6C3F-7EB1-7443-A1F9-2E5FAA651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585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C663-4379-C340-8A26-A0219F94E36C}" type="datetimeFigureOut">
              <a:rPr lang="en-US" smtClean="0"/>
              <a:t>9/24/18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6C3F-7EB1-7443-A1F9-2E5FAA651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8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C663-4379-C340-8A26-A0219F94E36C}" type="datetimeFigureOut">
              <a:rPr lang="en-US" smtClean="0"/>
              <a:t>9/24/18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6C3F-7EB1-7443-A1F9-2E5FAA651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96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C663-4379-C340-8A26-A0219F94E36C}" type="datetimeFigureOut">
              <a:rPr lang="en-US" smtClean="0"/>
              <a:t>9/24/18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6C3F-7EB1-7443-A1F9-2E5FAA651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46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C663-4379-C340-8A26-A0219F94E36C}" type="datetimeFigureOut">
              <a:rPr lang="en-US" smtClean="0"/>
              <a:t>9/24/18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6C3F-7EB1-7443-A1F9-2E5FAA651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67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8C663-4379-C340-8A26-A0219F94E36C}" type="datetimeFigureOut">
              <a:rPr lang="en-US" smtClean="0"/>
              <a:t>9/24/18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C6C3F-7EB1-7443-A1F9-2E5FAA651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564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 Geography Study Guide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to study!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297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4144"/>
            <a:ext cx="10515600" cy="5366479"/>
          </a:xfrm>
        </p:spPr>
        <p:txBody>
          <a:bodyPr>
            <a:normAutofit/>
          </a:bodyPr>
          <a:lstStyle/>
          <a:p>
            <a:r>
              <a:rPr lang="en-US" dirty="0" smtClean="0"/>
              <a:t>Make sure you can map:</a:t>
            </a:r>
          </a:p>
          <a:p>
            <a:pPr lvl="1"/>
            <a:r>
              <a:rPr lang="en-US" dirty="0" smtClean="0"/>
              <a:t>Continents and Oceans</a:t>
            </a:r>
          </a:p>
          <a:p>
            <a:pPr lvl="1"/>
            <a:r>
              <a:rPr lang="en-US" dirty="0" smtClean="0"/>
              <a:t>Lines of Latitude (Arctic Circle and Antarctic Circle, Tropic of Cancer and Capricorn, Equator) and the Line of Longitude</a:t>
            </a:r>
          </a:p>
          <a:p>
            <a:pPr lvl="1"/>
            <a:r>
              <a:rPr lang="en-US" dirty="0" smtClean="0"/>
              <a:t>Mountains (Andes, Ural, Himalayan &amp; Mt. Everest, Rocky Mt., Alps, and Mt. Kilimanjaro)</a:t>
            </a:r>
          </a:p>
          <a:p>
            <a:pPr lvl="1"/>
            <a:r>
              <a:rPr lang="en-US" dirty="0" smtClean="0"/>
              <a:t>Deserts (Gobi, Atacama, and Sahara)</a:t>
            </a:r>
          </a:p>
          <a:p>
            <a:pPr lvl="1"/>
            <a:r>
              <a:rPr lang="en-US" dirty="0" smtClean="0"/>
              <a:t>Rainforests (Amazon &amp; Congo)</a:t>
            </a:r>
          </a:p>
          <a:p>
            <a:pPr lvl="1"/>
            <a:r>
              <a:rPr lang="en-US" dirty="0" smtClean="0"/>
              <a:t>Panama Canal, Suez Canal, &amp; Siberia</a:t>
            </a:r>
          </a:p>
          <a:p>
            <a:pPr lvl="1"/>
            <a:r>
              <a:rPr lang="en-US" dirty="0" smtClean="0"/>
              <a:t>Rivers (Amazon, Ganges, Nile, Tigris, Euphrates, Mississippi, Congo, and Indus)</a:t>
            </a:r>
          </a:p>
          <a:p>
            <a:pPr lvl="1"/>
            <a:r>
              <a:rPr lang="en-US" dirty="0" smtClean="0"/>
              <a:t>Big Bodies of Water (Caspian Sea, Lake Baikal, Yellow River, English Channel, Mediterranean, Black Sea, Baltic Sea, Red Sea, Persian Gulf, Gulf of Mexico, Caribbean Sea)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66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 &amp; Cultural Diffusion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 of Culture</a:t>
            </a:r>
          </a:p>
          <a:p>
            <a:pPr lvl="1"/>
            <a:r>
              <a:rPr lang="en-US" sz="2800" dirty="0" smtClean="0"/>
              <a:t>A way of life of a group of people who share beliefs and similar customs.</a:t>
            </a:r>
          </a:p>
          <a:p>
            <a:r>
              <a:rPr lang="en-US" dirty="0" smtClean="0"/>
              <a:t>Ethnic Group</a:t>
            </a:r>
          </a:p>
          <a:p>
            <a:pPr lvl="1"/>
            <a:r>
              <a:rPr lang="en-US" sz="2800" dirty="0" smtClean="0"/>
              <a:t>Group of people who share common ancestry, language, religion and customs.</a:t>
            </a:r>
          </a:p>
          <a:p>
            <a:r>
              <a:rPr lang="en-US" dirty="0" smtClean="0"/>
              <a:t>Cultural Diffusion</a:t>
            </a:r>
          </a:p>
          <a:p>
            <a:pPr lvl="1"/>
            <a:r>
              <a:rPr lang="en-US" sz="2800" dirty="0" smtClean="0"/>
              <a:t>The spread of new knowledge and skills from one culture to another.</a:t>
            </a:r>
          </a:p>
        </p:txBody>
      </p:sp>
    </p:spTree>
    <p:extLst>
      <p:ext uri="{BB962C8B-B14F-4D97-AF65-F5344CB8AC3E}">
        <p14:creationId xmlns:p14="http://schemas.microsoft.com/office/powerpoint/2010/main" val="645524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216" y="224853"/>
            <a:ext cx="10515600" cy="791278"/>
          </a:xfrm>
        </p:spPr>
        <p:txBody>
          <a:bodyPr/>
          <a:lstStyle/>
          <a:p>
            <a:r>
              <a:rPr lang="en-US" dirty="0" smtClean="0"/>
              <a:t>Government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843" y="1364106"/>
            <a:ext cx="11662347" cy="5276538"/>
          </a:xfrm>
        </p:spPr>
        <p:txBody>
          <a:bodyPr>
            <a:normAutofit/>
          </a:bodyPr>
          <a:lstStyle/>
          <a:p>
            <a:r>
              <a:rPr lang="en-US" dirty="0" smtClean="0"/>
              <a:t>Authoritarian government</a:t>
            </a:r>
          </a:p>
          <a:p>
            <a:pPr lvl="1"/>
            <a:r>
              <a:rPr lang="en-US" dirty="0" smtClean="0"/>
              <a:t>Any type of government in which no or little individual freedom is allowed; North Korea, Hitler, Stalin, Mao </a:t>
            </a:r>
          </a:p>
          <a:p>
            <a:r>
              <a:rPr lang="en-US" dirty="0" smtClean="0"/>
              <a:t>Government that gives people the most political freedom</a:t>
            </a:r>
          </a:p>
          <a:p>
            <a:pPr lvl="1"/>
            <a:r>
              <a:rPr lang="en-US" dirty="0" smtClean="0"/>
              <a:t>Republic</a:t>
            </a:r>
          </a:p>
          <a:p>
            <a:r>
              <a:rPr lang="en-US" dirty="0" smtClean="0"/>
              <a:t>U.S. Government System</a:t>
            </a:r>
          </a:p>
          <a:p>
            <a:pPr lvl="1"/>
            <a:r>
              <a:rPr lang="en-US" dirty="0" smtClean="0"/>
              <a:t>Democratic Republic</a:t>
            </a:r>
          </a:p>
          <a:p>
            <a:r>
              <a:rPr lang="en-US" dirty="0" smtClean="0"/>
              <a:t>Government Run by the few</a:t>
            </a:r>
          </a:p>
          <a:p>
            <a:pPr lvl="1"/>
            <a:r>
              <a:rPr lang="en-US" dirty="0" smtClean="0"/>
              <a:t>Oligarchy</a:t>
            </a:r>
          </a:p>
          <a:p>
            <a:r>
              <a:rPr lang="en-US" dirty="0" smtClean="0"/>
              <a:t>Country with a Constitutional Monarchy</a:t>
            </a:r>
          </a:p>
          <a:p>
            <a:pPr lvl="1"/>
            <a:r>
              <a:rPr lang="en-US" dirty="0" smtClean="0"/>
              <a:t>Great Britain</a:t>
            </a:r>
          </a:p>
        </p:txBody>
      </p:sp>
    </p:spTree>
    <p:extLst>
      <p:ext uri="{BB962C8B-B14F-4D97-AF65-F5344CB8AC3E}">
        <p14:creationId xmlns:p14="http://schemas.microsoft.com/office/powerpoint/2010/main" val="1702331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793" y="110293"/>
            <a:ext cx="10515600" cy="759137"/>
          </a:xfrm>
        </p:spPr>
        <p:txBody>
          <a:bodyPr/>
          <a:lstStyle/>
          <a:p>
            <a:r>
              <a:rPr lang="en-US" dirty="0" smtClean="0"/>
              <a:t>Economic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793" y="719528"/>
            <a:ext cx="11692327" cy="602604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Definition of Economic Systems</a:t>
            </a:r>
          </a:p>
          <a:p>
            <a:pPr lvl="1"/>
            <a:r>
              <a:rPr lang="en-US" dirty="0" smtClean="0"/>
              <a:t>How a country deals with production, distribution, and consumption of goods and services</a:t>
            </a:r>
          </a:p>
          <a:p>
            <a:r>
              <a:rPr lang="en-US" dirty="0" smtClean="0"/>
              <a:t>Economy that does not use money but rather trade goods with one another</a:t>
            </a:r>
          </a:p>
          <a:p>
            <a:pPr lvl="1"/>
            <a:r>
              <a:rPr lang="en-US" dirty="0" smtClean="0"/>
              <a:t>Traditional Economy</a:t>
            </a:r>
          </a:p>
          <a:p>
            <a:r>
              <a:rPr lang="en-US" dirty="0" smtClean="0"/>
              <a:t>An economy where the people determine what goods and services are produced and how they are distributed</a:t>
            </a:r>
          </a:p>
          <a:p>
            <a:pPr lvl="1"/>
            <a:r>
              <a:rPr lang="en-US" dirty="0" smtClean="0"/>
              <a:t>Capitalist Economy</a:t>
            </a:r>
          </a:p>
          <a:p>
            <a:pPr lvl="2"/>
            <a:r>
              <a:rPr lang="en-US" dirty="0" smtClean="0"/>
              <a:t>This economy is high risk, high reward, and has an uneven wealth distribution</a:t>
            </a:r>
          </a:p>
          <a:p>
            <a:r>
              <a:rPr lang="en-US" dirty="0" smtClean="0"/>
              <a:t>An economy where the government determines what goods and services are produced and how they are distributed </a:t>
            </a:r>
          </a:p>
          <a:p>
            <a:pPr lvl="1"/>
            <a:r>
              <a:rPr lang="en-US" dirty="0" smtClean="0"/>
              <a:t>Communist Economy</a:t>
            </a:r>
          </a:p>
          <a:p>
            <a:pPr lvl="2"/>
            <a:r>
              <a:rPr lang="en-US" dirty="0" smtClean="0"/>
              <a:t>In this economic system there is very little incentive to work, a low standard of living and few personal choices</a:t>
            </a:r>
          </a:p>
          <a:p>
            <a:r>
              <a:rPr lang="en-US" dirty="0" smtClean="0"/>
              <a:t>An economy in which a government takes over major industries but still allows private industries to exist</a:t>
            </a:r>
          </a:p>
          <a:p>
            <a:pPr lvl="1"/>
            <a:r>
              <a:rPr lang="en-US" dirty="0" smtClean="0"/>
              <a:t>Socialist Economy</a:t>
            </a:r>
          </a:p>
          <a:p>
            <a:pPr lvl="2"/>
            <a:r>
              <a:rPr lang="en-US" dirty="0" smtClean="0"/>
              <a:t>This economy is associated with very high taxes and increased government assistance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62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Plate Tectonics</a:t>
            </a:r>
          </a:p>
          <a:p>
            <a:pPr lvl="1"/>
            <a:r>
              <a:rPr lang="en-US" dirty="0" smtClean="0"/>
              <a:t>The idea that the earth’s crust is made of large, moving slabs of rock</a:t>
            </a:r>
          </a:p>
          <a:p>
            <a:r>
              <a:rPr lang="en-US" dirty="0" smtClean="0"/>
              <a:t>Reasons that support the idea of a supercontinent (Pangaea)</a:t>
            </a:r>
          </a:p>
          <a:p>
            <a:pPr lvl="1"/>
            <a:r>
              <a:rPr lang="en-US" dirty="0" smtClean="0"/>
              <a:t>Fossils found on one continent match fossils found on other continents</a:t>
            </a:r>
          </a:p>
          <a:p>
            <a:pPr lvl="1"/>
            <a:r>
              <a:rPr lang="en-US" dirty="0" smtClean="0"/>
              <a:t>The continents fit together like puzzle pieces</a:t>
            </a:r>
          </a:p>
          <a:p>
            <a:r>
              <a:rPr lang="en-US" dirty="0" smtClean="0"/>
              <a:t>Volcanoes and earthquakes are most likely to occur</a:t>
            </a:r>
          </a:p>
          <a:p>
            <a:pPr lvl="1"/>
            <a:r>
              <a:rPr lang="en-US" dirty="0" smtClean="0"/>
              <a:t>Where plates collide or pull apart (fault lines)</a:t>
            </a:r>
          </a:p>
        </p:txBody>
      </p:sp>
    </p:spTree>
    <p:extLst>
      <p:ext uri="{BB962C8B-B14F-4D97-AF65-F5344CB8AC3E}">
        <p14:creationId xmlns:p14="http://schemas.microsoft.com/office/powerpoint/2010/main" val="212405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of Internal Forces</a:t>
            </a:r>
          </a:p>
          <a:p>
            <a:pPr lvl="1"/>
            <a:r>
              <a:rPr lang="en-US" dirty="0" smtClean="0"/>
              <a:t>Earthquakes and Volcanoes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707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of External Forces</a:t>
            </a:r>
          </a:p>
          <a:p>
            <a:pPr lvl="1"/>
            <a:r>
              <a:rPr lang="en-US" dirty="0" smtClean="0"/>
              <a:t>Mechanical Weathering</a:t>
            </a:r>
          </a:p>
          <a:p>
            <a:pPr lvl="1"/>
            <a:r>
              <a:rPr lang="en-US" dirty="0" smtClean="0"/>
              <a:t>Wind Erosion</a:t>
            </a:r>
          </a:p>
          <a:p>
            <a:pPr lvl="1"/>
            <a:r>
              <a:rPr lang="en-US" dirty="0" smtClean="0"/>
              <a:t>Water Erosion</a:t>
            </a:r>
          </a:p>
          <a:p>
            <a:pPr lvl="1"/>
            <a:r>
              <a:rPr lang="en-US" dirty="0" smtClean="0"/>
              <a:t>Glacial Movement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65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b</a:t>
            </a:r>
            <a:r>
              <a:rPr lang="en-US" dirty="0" smtClean="0"/>
              <a:t>iome is found at higher latitudes (furthest from the equator)</a:t>
            </a:r>
          </a:p>
          <a:p>
            <a:pPr lvl="1"/>
            <a:r>
              <a:rPr lang="en-US" dirty="0" smtClean="0"/>
              <a:t>Tundra</a:t>
            </a:r>
          </a:p>
          <a:p>
            <a:r>
              <a:rPr lang="en-US" dirty="0" smtClean="0"/>
              <a:t>The biome which the vegetation depends upon its elevation</a:t>
            </a:r>
          </a:p>
          <a:p>
            <a:pPr lvl="1"/>
            <a:r>
              <a:rPr lang="en-US" dirty="0" smtClean="0"/>
              <a:t>Alpine/Mountain</a:t>
            </a:r>
          </a:p>
          <a:p>
            <a:r>
              <a:rPr lang="en-US" dirty="0" smtClean="0"/>
              <a:t>The biomes that can co-exist next to each other (they have to be at the same elevation)</a:t>
            </a:r>
          </a:p>
          <a:p>
            <a:pPr lvl="1"/>
            <a:r>
              <a:rPr lang="en-US" dirty="0" smtClean="0"/>
              <a:t>Tropical Rainforest and Savana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739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833" y="329784"/>
            <a:ext cx="11527436" cy="6235908"/>
          </a:xfrm>
        </p:spPr>
        <p:txBody>
          <a:bodyPr/>
          <a:lstStyle/>
          <a:p>
            <a:r>
              <a:rPr lang="en-US" dirty="0" smtClean="0"/>
              <a:t>Defining Characteristics of Culture:</a:t>
            </a:r>
          </a:p>
          <a:p>
            <a:pPr lvl="1"/>
            <a:r>
              <a:rPr lang="en-US" dirty="0" smtClean="0"/>
              <a:t>Language</a:t>
            </a:r>
          </a:p>
          <a:p>
            <a:pPr lvl="1"/>
            <a:r>
              <a:rPr lang="en-US" dirty="0" smtClean="0"/>
              <a:t>Religion</a:t>
            </a:r>
          </a:p>
          <a:p>
            <a:pPr lvl="1"/>
            <a:r>
              <a:rPr lang="en-US" dirty="0" smtClean="0"/>
              <a:t>Social Groups</a:t>
            </a:r>
          </a:p>
          <a:p>
            <a:pPr lvl="1"/>
            <a:r>
              <a:rPr lang="en-US" dirty="0" smtClean="0"/>
              <a:t>Government</a:t>
            </a:r>
          </a:p>
          <a:p>
            <a:pPr lvl="1"/>
            <a:r>
              <a:rPr lang="en-US" dirty="0" smtClean="0"/>
              <a:t>Economy</a:t>
            </a:r>
          </a:p>
          <a:p>
            <a:r>
              <a:rPr lang="en-US" dirty="0" smtClean="0"/>
              <a:t>Cultural Diffusion</a:t>
            </a:r>
          </a:p>
          <a:p>
            <a:pPr lvl="1"/>
            <a:r>
              <a:rPr lang="en-US" dirty="0" smtClean="0"/>
              <a:t>Why does it happen</a:t>
            </a:r>
          </a:p>
          <a:p>
            <a:r>
              <a:rPr lang="en-US" dirty="0" smtClean="0"/>
              <a:t>Economies </a:t>
            </a:r>
          </a:p>
          <a:p>
            <a:pPr lvl="1"/>
            <a:r>
              <a:rPr lang="en-US" dirty="0" smtClean="0"/>
              <a:t>What impact do they have on peoples lives</a:t>
            </a:r>
          </a:p>
          <a:p>
            <a:r>
              <a:rPr lang="en-US" dirty="0" smtClean="0"/>
              <a:t>Biomes</a:t>
            </a:r>
          </a:p>
          <a:p>
            <a:pPr lvl="1"/>
            <a:r>
              <a:rPr lang="en-US" dirty="0" smtClean="0"/>
              <a:t>Be able to describe at least 3 ways people in a specific area have adapted their lives to </a:t>
            </a:r>
            <a:r>
              <a:rPr lang="en-US" smtClean="0"/>
              <a:t>that biome. </a:t>
            </a:r>
            <a:endParaRPr lang="en-US" dirty="0" smtClean="0"/>
          </a:p>
          <a:p>
            <a:pPr lvl="2"/>
            <a:r>
              <a:rPr lang="en-US" dirty="0" smtClean="0"/>
              <a:t>Remember that biomes include climate, physical features, weather, location, vegetation, etc.)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446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2673</TotalTime>
  <Words>596</Words>
  <Application>Microsoft Macintosh PowerPoint</Application>
  <PresentationFormat>Widescreen</PresentationFormat>
  <Paragraphs>81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Arial</vt:lpstr>
      <vt:lpstr>Office Theme</vt:lpstr>
      <vt:lpstr>Unit 1 Geography Study Guide</vt:lpstr>
      <vt:lpstr>Culture &amp; Cultural Diffusion</vt:lpstr>
      <vt:lpstr>Government Systems</vt:lpstr>
      <vt:lpstr>Economic Systems</vt:lpstr>
      <vt:lpstr>Physical Geography</vt:lpstr>
      <vt:lpstr>Internal Forces</vt:lpstr>
      <vt:lpstr>External Forces</vt:lpstr>
      <vt:lpstr>Boimes</vt:lpstr>
      <vt:lpstr>PowerPoint Presentation</vt:lpstr>
      <vt:lpstr>The maps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Geography Study Guide</dc:title>
  <dc:creator>Microsoft Office User</dc:creator>
  <cp:lastModifiedBy>Microsoft Office User</cp:lastModifiedBy>
  <cp:revision>6</cp:revision>
  <dcterms:created xsi:type="dcterms:W3CDTF">2018-09-24T17:53:10Z</dcterms:created>
  <dcterms:modified xsi:type="dcterms:W3CDTF">2018-09-26T14:27:03Z</dcterms:modified>
</cp:coreProperties>
</file>